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56" r:id="rId4"/>
    <p:sldId id="258" r:id="rId5"/>
    <p:sldId id="257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3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</a:t>
            </a:r>
            <a:r>
              <a:rPr lang="ru-RU" sz="36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ОГЭ-2022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МБОУ СОШ №3 с.Иглино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обществознание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4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9C-4AA6-80F0-A5B77CC29EF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МР Иглинский район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обществознание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3.5</c:v>
                </c:pt>
                <c:pt idx="1">
                  <c:v>2.9</c:v>
                </c:pt>
                <c:pt idx="2">
                  <c:v>3.3</c:v>
                </c:pt>
                <c:pt idx="3">
                  <c:v>4.3</c:v>
                </c:pt>
                <c:pt idx="4">
                  <c:v>3.1</c:v>
                </c:pt>
                <c:pt idx="5">
                  <c:v>3.1</c:v>
                </c:pt>
                <c:pt idx="6">
                  <c:v>3.1</c:v>
                </c:pt>
                <c:pt idx="7">
                  <c:v>4.0999999999999996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9C-4AA6-80F0-A5B77CC29EF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Республика Башкортостан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обществознание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3.8</c:v>
                </c:pt>
                <c:pt idx="1">
                  <c:v>3.4</c:v>
                </c:pt>
                <c:pt idx="2">
                  <c:v>3.6</c:v>
                </c:pt>
                <c:pt idx="3">
                  <c:v>4.0999999999999996</c:v>
                </c:pt>
                <c:pt idx="4">
                  <c:v>3.5</c:v>
                </c:pt>
                <c:pt idx="5">
                  <c:v>3.5</c:v>
                </c:pt>
                <c:pt idx="6">
                  <c:v>3.5</c:v>
                </c:pt>
                <c:pt idx="7">
                  <c:v>4.2</c:v>
                </c:pt>
                <c:pt idx="8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9C-4AA6-80F0-A5B77CC29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0945231"/>
        <c:axId val="691237087"/>
      </c:barChart>
      <c:catAx>
        <c:axId val="690945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1237087"/>
        <c:crosses val="autoZero"/>
        <c:auto val="1"/>
        <c:lblAlgn val="ctr"/>
        <c:lblOffset val="100"/>
        <c:noMultiLvlLbl val="0"/>
      </c:catAx>
      <c:valAx>
        <c:axId val="691237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9452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</a:t>
            </a:r>
            <a:r>
              <a:rPr lang="ru-RU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</a:t>
            </a:r>
          </a:p>
          <a:p>
            <a:pPr algn="ctr">
              <a:defRPr/>
            </a:pPr>
            <a:r>
              <a:rPr lang="ru-RU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оценок за год и оценок за ОГЭ по предметам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0475455393938666"/>
          <c:y val="1.64211370608390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балл за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обществознание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3.6</c:v>
                </c:pt>
                <c:pt idx="1">
                  <c:v>3.6</c:v>
                </c:pt>
                <c:pt idx="2">
                  <c:v>4</c:v>
                </c:pt>
                <c:pt idx="3">
                  <c:v>4</c:v>
                </c:pt>
                <c:pt idx="4">
                  <c:v>4.3</c:v>
                </c:pt>
                <c:pt idx="5">
                  <c:v>3.9</c:v>
                </c:pt>
                <c:pt idx="6">
                  <c:v>3.8</c:v>
                </c:pt>
                <c:pt idx="7">
                  <c:v>3.6</c:v>
                </c:pt>
                <c:pt idx="8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98-4059-848C-5F181D8706B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балл ОГЭ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обществознание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4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98-4059-848C-5F181D8706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4140511"/>
        <c:axId val="747091951"/>
      </c:barChart>
      <c:catAx>
        <c:axId val="74414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7091951"/>
        <c:crosses val="autoZero"/>
        <c:auto val="1"/>
        <c:lblAlgn val="ctr"/>
        <c:lblOffset val="100"/>
        <c:noMultiLvlLbl val="0"/>
      </c:catAx>
      <c:valAx>
        <c:axId val="747091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4140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</a:t>
            </a:r>
            <a:r>
              <a:rPr lang="ru-RU" sz="36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ЕГЭ-2022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МБОУ СОШ №3 с.Иглино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литература</c:v>
                </c:pt>
                <c:pt idx="2">
                  <c:v>математика (Б)</c:v>
                </c:pt>
                <c:pt idx="3">
                  <c:v>математика (П)</c:v>
                </c:pt>
                <c:pt idx="4">
                  <c:v>химия</c:v>
                </c:pt>
                <c:pt idx="5">
                  <c:v>информатика</c:v>
                </c:pt>
                <c:pt idx="6">
                  <c:v>биология</c:v>
                </c:pt>
                <c:pt idx="7">
                  <c:v>история</c:v>
                </c:pt>
                <c:pt idx="8">
                  <c:v>обществознание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68</c:v>
                </c:pt>
                <c:pt idx="1">
                  <c:v>56</c:v>
                </c:pt>
                <c:pt idx="2">
                  <c:v>15</c:v>
                </c:pt>
                <c:pt idx="3">
                  <c:v>67</c:v>
                </c:pt>
                <c:pt idx="4">
                  <c:v>78</c:v>
                </c:pt>
                <c:pt idx="5">
                  <c:v>80</c:v>
                </c:pt>
                <c:pt idx="6">
                  <c:v>64</c:v>
                </c:pt>
                <c:pt idx="7">
                  <c:v>70</c:v>
                </c:pt>
                <c:pt idx="8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43-4CA4-98B2-3A28A85E5CF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МР Иглинский район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литература</c:v>
                </c:pt>
                <c:pt idx="2">
                  <c:v>математика (Б)</c:v>
                </c:pt>
                <c:pt idx="3">
                  <c:v>математика (П)</c:v>
                </c:pt>
                <c:pt idx="4">
                  <c:v>химия</c:v>
                </c:pt>
                <c:pt idx="5">
                  <c:v>информатика</c:v>
                </c:pt>
                <c:pt idx="6">
                  <c:v>биология</c:v>
                </c:pt>
                <c:pt idx="7">
                  <c:v>история</c:v>
                </c:pt>
                <c:pt idx="8">
                  <c:v>обществознание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62.1</c:v>
                </c:pt>
                <c:pt idx="1">
                  <c:v>47.4</c:v>
                </c:pt>
                <c:pt idx="2">
                  <c:v>4</c:v>
                </c:pt>
                <c:pt idx="3">
                  <c:v>46.4</c:v>
                </c:pt>
                <c:pt idx="4">
                  <c:v>54.5</c:v>
                </c:pt>
                <c:pt idx="5">
                  <c:v>53.9</c:v>
                </c:pt>
                <c:pt idx="6">
                  <c:v>48.1</c:v>
                </c:pt>
                <c:pt idx="7">
                  <c:v>59.5</c:v>
                </c:pt>
                <c:pt idx="8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43-4CA4-98B2-3A28A85E5CF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Республика Башкортостан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литература</c:v>
                </c:pt>
                <c:pt idx="2">
                  <c:v>математика (Б)</c:v>
                </c:pt>
                <c:pt idx="3">
                  <c:v>математика (П)</c:v>
                </c:pt>
                <c:pt idx="4">
                  <c:v>химия</c:v>
                </c:pt>
                <c:pt idx="5">
                  <c:v>информатика</c:v>
                </c:pt>
                <c:pt idx="6">
                  <c:v>биология</c:v>
                </c:pt>
                <c:pt idx="7">
                  <c:v>история</c:v>
                </c:pt>
                <c:pt idx="8">
                  <c:v>обществознание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68.099999999999994</c:v>
                </c:pt>
                <c:pt idx="1">
                  <c:v>51.3</c:v>
                </c:pt>
                <c:pt idx="2">
                  <c:v>4.3</c:v>
                </c:pt>
                <c:pt idx="3">
                  <c:v>58.4</c:v>
                </c:pt>
                <c:pt idx="4">
                  <c:v>57</c:v>
                </c:pt>
                <c:pt idx="5">
                  <c:v>62.1</c:v>
                </c:pt>
                <c:pt idx="6">
                  <c:v>53.9</c:v>
                </c:pt>
                <c:pt idx="7">
                  <c:v>60.2</c:v>
                </c:pt>
                <c:pt idx="8">
                  <c:v>61.3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43-4CA4-98B2-3A28A85E5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6939311"/>
        <c:axId val="737364015"/>
      </c:barChart>
      <c:catAx>
        <c:axId val="73693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7364015"/>
        <c:crosses val="autoZero"/>
        <c:auto val="1"/>
        <c:lblAlgn val="ctr"/>
        <c:lblOffset val="100"/>
        <c:noMultiLvlLbl val="0"/>
      </c:catAx>
      <c:valAx>
        <c:axId val="737364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693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D27C8A-BF44-4877-9028-4D3ACD309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F67FE9-1320-4377-BA97-D6D1A6D19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A15F23-FA3F-4DD4-8F87-C5BF8CE28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2A808D-7BA3-48B4-BAEE-558EE9963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90C385-18FE-4921-8165-D4FFC7035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28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C2055-BCA6-44B9-8F74-7C13DF595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4D7861-FE1A-42EC-9BC5-2EEB029C55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F67369-6985-475B-8DB4-3143A939D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628C8A-4B63-483E-A4B3-5A3CC376C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8E5ACD-E0A2-4E7B-BE96-31A2F117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421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60B5693-7437-4400-93C3-A21E80E856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CCBF63-D1F3-4712-9DAB-D7D6F2316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D9E4BB-B7E3-45B6-9FDF-AF2778D7D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975E08-A5AF-413A-B2C1-DE7C0CDE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8DAB02-56A2-4B16-BD80-FA57D6B84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20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4858F-4D20-4DEE-91E7-B1184D876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0D670F-71F7-4C42-98A6-B630D6AC6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91916A-506C-4F09-BA73-D39EFD937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8ED293-BF10-4191-BBD5-C2D4F4F66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79C0A9-CFC1-494A-B64A-D0122492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1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4C9AE-F726-4478-ADD0-6112FFE12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5898BC-CE1D-4548-8653-AA528BCDE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E102C-9164-4EB7-9B3A-8F775711A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374A11-FAB4-4D3E-B9B7-4BEECC67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E74606-7267-4D34-B7C2-9DBFA8B6D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24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C9A903-8AA1-4E52-AF15-34823C839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86B076-62D8-4CF4-A01D-AA42459DDE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BDFA21-0A59-4EEC-ADF5-475C2252F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900E4B-1D1D-4E1D-9B38-DCBD71421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E4A54C-C574-4177-B1C8-688EAAB2C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CCBC43-DDB1-44F6-9443-A0F3E5ED2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730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533AE0-C39F-4344-9563-8679AEC7C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C5DABF-4DA8-4359-ADD8-DF6F2A87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AA43F6-7585-47CD-824F-FD86CE9FF0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3BD9BB-3AE4-4FBE-8E70-641DF1BEC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72B365-DD1C-4253-B3E2-8640E5FAE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E8FEF0F-018D-4110-8CF1-CA2D443DF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D1970C-ED8B-4AD2-98A4-A9D38F1A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41DB057-EEBB-4A1A-9083-CEE91162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31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821CD-0FF8-43D1-9FD5-DF84A302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C52B37-D9BF-4F27-95D8-CCD9B00C0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0E82D9-A469-4B11-A1CD-D766531EA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B669AA8-26B5-4D09-80C9-49B1B8534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376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E671686-33B2-4362-9AF0-86AF2DED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55E971-CB46-46E1-B589-8C6FF6F7B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7A7C12-2CD9-404E-AFF9-4DA0278F2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71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26EFF-479E-40C6-8E2A-C54133828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7E74DB-3BA6-42AA-9CB5-475473F2B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97582A-2164-4F67-9174-F8DD3AB30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B5D4F0-6F0B-4596-A433-42ED3D99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AFB1E9-CFA1-4AAC-9FE2-824E68E33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543F0D-274F-4175-8C92-DBA988EDC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346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2E9EA-E952-423D-BDF4-36424C521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20EB5B9-CB7A-4AEB-8E08-C90DBABFEF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AC1AD3-E9BF-4250-9C79-81CC296A9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96C676-A465-4167-A2E8-F9BEE55D7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38C782-3CCA-44CC-9722-ACE00F8C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BDB1DD-A44D-45BF-9964-0D7687C39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95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84FD8-C4CC-4B7E-82E4-01CFEA963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54889D-97BC-47D7-8410-B9D83F0B1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8FA156-B4F7-4CF6-B4E8-B02972DA0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A0685-6805-4D3B-BE35-A969F05C6D0A}" type="datetimeFigureOut">
              <a:rPr lang="ru-RU" smtClean="0"/>
              <a:t>26.08.22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5E265D-3654-45D5-AC63-DE068BB22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90192F-0E02-4CF6-9D43-878EA1F107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982F9-F811-456A-B39C-D27EE195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42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CF6B2E-BDD3-40B3-A811-FD4BA5B3F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99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современные подходы в совершенствовании воспитательной системы и учебной деятельности школы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2022-2023 учебном году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49CD13-58EB-4DF6-B01B-126C6A59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353"/>
            <a:ext cx="10515600" cy="4351338"/>
          </a:xfrm>
        </p:spPr>
        <p:txBody>
          <a:bodyPr/>
          <a:lstStyle/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 descr="Федеральные государственные образовательные стандарты | ГБОУ школа № 297  Пушкинского района Санкт-Петербурга">
            <a:extLst>
              <a:ext uri="{FF2B5EF4-FFF2-40B4-BE49-F238E27FC236}">
                <a16:creationId xmlns:a16="http://schemas.microsoft.com/office/drawing/2014/main" id="{3589E34E-C1C2-45D6-BC00-C63DE3BED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157" y="3512128"/>
            <a:ext cx="5759686" cy="262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89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2696D-A024-4904-B7A3-3AD19CDA9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14036"/>
            <a:ext cx="10515600" cy="664730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Повестка педагогического совета: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9AFBB5-AAB1-4CD9-A931-9E439AF89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1181245"/>
            <a:ext cx="10515600" cy="1500187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r>
              <a:rPr lang="ru-RU" sz="14400" dirty="0">
                <a:solidFill>
                  <a:schemeClr val="tx1"/>
                </a:solidFill>
              </a:rPr>
              <a:t>Современные подходы к организации воспитательной работы школы.</a:t>
            </a:r>
          </a:p>
          <a:p>
            <a:pPr marL="457200" indent="-457200">
              <a:buAutoNum type="arabicPeriod"/>
            </a:pPr>
            <a:r>
              <a:rPr lang="ru-RU" sz="14400" dirty="0">
                <a:solidFill>
                  <a:schemeClr val="tx1"/>
                </a:solidFill>
              </a:rPr>
              <a:t>Анализ результатов ГИА-2022. Определение путей достижения повышения качества образования в школе.</a:t>
            </a:r>
          </a:p>
          <a:p>
            <a:pPr marL="457200" indent="-457200">
              <a:buAutoNum type="arabicPeriod"/>
            </a:pPr>
            <a:r>
              <a:rPr lang="ru-RU" sz="14400" dirty="0">
                <a:solidFill>
                  <a:schemeClr val="tx1"/>
                </a:solidFill>
              </a:rPr>
              <a:t>Совершенствование профессиональных компетенций учителя в условиях реализации обновленных ФГОС  и цифровизации образования.</a:t>
            </a:r>
          </a:p>
          <a:p>
            <a:pPr marL="457200" indent="-457200">
              <a:buAutoNum type="arabicPeriod"/>
            </a:pPr>
            <a:r>
              <a:rPr lang="ru-RU" sz="14400" dirty="0">
                <a:solidFill>
                  <a:schemeClr val="tx1"/>
                </a:solidFill>
              </a:rPr>
              <a:t>Разное.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pic>
        <p:nvPicPr>
          <p:cNvPr id="6146" name="Picture 2" descr="Блог группы компаний &quot;ЭЛКОД&quot; » Blog Archive » Новая записная книжка">
            <a:extLst>
              <a:ext uri="{FF2B5EF4-FFF2-40B4-BE49-F238E27FC236}">
                <a16:creationId xmlns:a16="http://schemas.microsoft.com/office/drawing/2014/main" id="{FF0641F8-5461-4B95-B95B-98884A876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948" y="4410364"/>
            <a:ext cx="214312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714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FEE20-345F-4935-BC6B-68FB9977D0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4FFD34-8FB0-43B3-A109-A7D7D1A93A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E732D81-030E-4049-A0F6-6D92AA971C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8274972"/>
              </p:ext>
            </p:extLst>
          </p:nvPr>
        </p:nvGraphicFramePr>
        <p:xfrm>
          <a:off x="790575" y="295274"/>
          <a:ext cx="11029950" cy="614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735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93A0AD21-5101-4257-B69E-54CE787958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4640178"/>
              </p:ext>
            </p:extLst>
          </p:nvPr>
        </p:nvGraphicFramePr>
        <p:xfrm>
          <a:off x="988291" y="304801"/>
          <a:ext cx="10492509" cy="6243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162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4A500C2F-8EB4-45E3-AE27-F1F4FB8D11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191062"/>
              </p:ext>
            </p:extLst>
          </p:nvPr>
        </p:nvGraphicFramePr>
        <p:xfrm>
          <a:off x="886691" y="212437"/>
          <a:ext cx="10732654" cy="6557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5829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DC0A138-861A-4447-A8C1-3533385C7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353848"/>
              </p:ext>
            </p:extLst>
          </p:nvPr>
        </p:nvGraphicFramePr>
        <p:xfrm>
          <a:off x="517236" y="840509"/>
          <a:ext cx="11157529" cy="5791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9592">
                  <a:extLst>
                    <a:ext uri="{9D8B030D-6E8A-4147-A177-3AD203B41FA5}">
                      <a16:colId xmlns:a16="http://schemas.microsoft.com/office/drawing/2014/main" val="171950"/>
                    </a:ext>
                  </a:extLst>
                </a:gridCol>
                <a:gridCol w="3491313">
                  <a:extLst>
                    <a:ext uri="{9D8B030D-6E8A-4147-A177-3AD203B41FA5}">
                      <a16:colId xmlns:a16="http://schemas.microsoft.com/office/drawing/2014/main" val="517487724"/>
                    </a:ext>
                  </a:extLst>
                </a:gridCol>
                <a:gridCol w="2956977">
                  <a:extLst>
                    <a:ext uri="{9D8B030D-6E8A-4147-A177-3AD203B41FA5}">
                      <a16:colId xmlns:a16="http://schemas.microsoft.com/office/drawing/2014/main" val="3874598229"/>
                    </a:ext>
                  </a:extLst>
                </a:gridCol>
                <a:gridCol w="2479647">
                  <a:extLst>
                    <a:ext uri="{9D8B030D-6E8A-4147-A177-3AD203B41FA5}">
                      <a16:colId xmlns:a16="http://schemas.microsoft.com/office/drawing/2014/main" val="1349155626"/>
                    </a:ext>
                  </a:extLst>
                </a:gridCol>
              </a:tblGrid>
              <a:tr h="1943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предметы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количество обучающихся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 успеваемость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средний балл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394310"/>
                  </a:ext>
                </a:extLst>
              </a:tr>
              <a:tr h="6219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Русский язык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100%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68  (мин.24)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8335085"/>
                  </a:ext>
                </a:extLst>
              </a:tr>
              <a:tr h="1943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Математика (база)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16 + 1 пересдача с профиля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100%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15(мин.7)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8761455"/>
                  </a:ext>
                </a:extLst>
              </a:tr>
              <a:tr h="12826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Математика (профиль)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80%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67(мин.27)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596062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0366D2C-0C5E-4987-8B6C-A06FA7C43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7978" y="3171438"/>
            <a:ext cx="45397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6B012-81AA-4BD9-8DE9-F9348B83ED8A}"/>
              </a:ext>
            </a:extLst>
          </p:cNvPr>
          <p:cNvSpPr txBox="1"/>
          <p:nvPr/>
        </p:nvSpPr>
        <p:spPr>
          <a:xfrm>
            <a:off x="2806280" y="295564"/>
            <a:ext cx="6579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 по  обязательным предметам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855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E3E7F0-8C9D-48E3-B367-0AF591BFB7C0}"/>
              </a:ext>
            </a:extLst>
          </p:cNvPr>
          <p:cNvSpPr txBox="1"/>
          <p:nvPr/>
        </p:nvSpPr>
        <p:spPr>
          <a:xfrm>
            <a:off x="3565236" y="277091"/>
            <a:ext cx="605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 по  предметам по выбору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633F48D-B411-40E3-A20B-5E87A09D5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785352"/>
              </p:ext>
            </p:extLst>
          </p:nvPr>
        </p:nvGraphicFramePr>
        <p:xfrm>
          <a:off x="748145" y="895927"/>
          <a:ext cx="10852728" cy="5657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1531">
                  <a:extLst>
                    <a:ext uri="{9D8B030D-6E8A-4147-A177-3AD203B41FA5}">
                      <a16:colId xmlns:a16="http://schemas.microsoft.com/office/drawing/2014/main" val="3820104832"/>
                    </a:ext>
                  </a:extLst>
                </a:gridCol>
                <a:gridCol w="2364219">
                  <a:extLst>
                    <a:ext uri="{9D8B030D-6E8A-4147-A177-3AD203B41FA5}">
                      <a16:colId xmlns:a16="http://schemas.microsoft.com/office/drawing/2014/main" val="532399652"/>
                    </a:ext>
                  </a:extLst>
                </a:gridCol>
                <a:gridCol w="2347210">
                  <a:extLst>
                    <a:ext uri="{9D8B030D-6E8A-4147-A177-3AD203B41FA5}">
                      <a16:colId xmlns:a16="http://schemas.microsoft.com/office/drawing/2014/main" val="998657471"/>
                    </a:ext>
                  </a:extLst>
                </a:gridCol>
                <a:gridCol w="2058061">
                  <a:extLst>
                    <a:ext uri="{9D8B030D-6E8A-4147-A177-3AD203B41FA5}">
                      <a16:colId xmlns:a16="http://schemas.microsoft.com/office/drawing/2014/main" val="1848742111"/>
                    </a:ext>
                  </a:extLst>
                </a:gridCol>
                <a:gridCol w="1631707">
                  <a:extLst>
                    <a:ext uri="{9D8B030D-6E8A-4147-A177-3AD203B41FA5}">
                      <a16:colId xmlns:a16="http://schemas.microsoft.com/office/drawing/2014/main" val="3013967347"/>
                    </a:ext>
                  </a:extLst>
                </a:gridCol>
              </a:tblGrid>
              <a:tr h="17224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предметы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количество обучающихся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успеваемость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средний балл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по сравнению спред.пер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2575344"/>
                  </a:ext>
                </a:extLst>
              </a:tr>
              <a:tr h="1049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Информатика и ИКТ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100%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80 (мин 40)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5852298"/>
                  </a:ext>
                </a:extLst>
              </a:tr>
              <a:tr h="509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история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100%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70(мин 32)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442416"/>
                  </a:ext>
                </a:extLst>
              </a:tr>
              <a:tr h="509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биология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100%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64 (мин 36)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3666458"/>
                  </a:ext>
                </a:extLst>
              </a:tr>
              <a:tr h="8484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Обществознание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89 %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61 (мин 42)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7059367"/>
                  </a:ext>
                </a:extLst>
              </a:tr>
              <a:tr h="509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химия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100 %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78(мин 36)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0179859"/>
                  </a:ext>
                </a:extLst>
              </a:tr>
              <a:tr h="509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литература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100%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56(мин 32)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1926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3876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AF780B-3343-4590-95BF-1C940F4DC736}"/>
              </a:ext>
            </a:extLst>
          </p:cNvPr>
          <p:cNvSpPr txBox="1"/>
          <p:nvPr/>
        </p:nvSpPr>
        <p:spPr>
          <a:xfrm>
            <a:off x="1521543" y="240144"/>
            <a:ext cx="9148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высокие показатели ЕГЭ по обязательным предметам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9183111-9133-449B-9FFC-D53D34A9F7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915353"/>
              </p:ext>
            </p:extLst>
          </p:nvPr>
        </p:nvGraphicFramePr>
        <p:xfrm>
          <a:off x="817418" y="741312"/>
          <a:ext cx="10557164" cy="6170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9567">
                  <a:extLst>
                    <a:ext uri="{9D8B030D-6E8A-4147-A177-3AD203B41FA5}">
                      <a16:colId xmlns:a16="http://schemas.microsoft.com/office/drawing/2014/main" val="1837254084"/>
                    </a:ext>
                  </a:extLst>
                </a:gridCol>
                <a:gridCol w="2638463">
                  <a:extLst>
                    <a:ext uri="{9D8B030D-6E8A-4147-A177-3AD203B41FA5}">
                      <a16:colId xmlns:a16="http://schemas.microsoft.com/office/drawing/2014/main" val="2892462977"/>
                    </a:ext>
                  </a:extLst>
                </a:gridCol>
                <a:gridCol w="2639567">
                  <a:extLst>
                    <a:ext uri="{9D8B030D-6E8A-4147-A177-3AD203B41FA5}">
                      <a16:colId xmlns:a16="http://schemas.microsoft.com/office/drawing/2014/main" val="4247238684"/>
                    </a:ext>
                  </a:extLst>
                </a:gridCol>
                <a:gridCol w="2639567">
                  <a:extLst>
                    <a:ext uri="{9D8B030D-6E8A-4147-A177-3AD203B41FA5}">
                      <a16:colId xmlns:a16="http://schemas.microsoft.com/office/drawing/2014/main" val="572285461"/>
                    </a:ext>
                  </a:extLst>
                </a:gridCol>
              </a:tblGrid>
              <a:tr h="3176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предмет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учитель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ученик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Балл/мин.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5680135"/>
                  </a:ext>
                </a:extLst>
              </a:tr>
              <a:tr h="6550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математика (профиль)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Грищенко И.Р.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Маланченко 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Бикбулатова К.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76/27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6825710"/>
                  </a:ext>
                </a:extLst>
              </a:tr>
              <a:tr h="3017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математика (база)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Грищенко И.Р.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Хайдаров Т.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Нусратуллина 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Шабалина П.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err="1">
                          <a:effectLst/>
                        </a:rPr>
                        <a:t>Ситдикова</a:t>
                      </a:r>
                      <a:r>
                        <a:rPr lang="ru-RU" sz="2100" dirty="0">
                          <a:effectLst/>
                        </a:rPr>
                        <a:t> 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Искандарова 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Акмалова Р.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err="1">
                          <a:effectLst/>
                        </a:rPr>
                        <a:t>Абузарова</a:t>
                      </a:r>
                      <a:r>
                        <a:rPr lang="ru-RU" sz="2100" dirty="0">
                          <a:effectLst/>
                        </a:rPr>
                        <a:t> К.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Безрукова П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err="1">
                          <a:effectLst/>
                        </a:rPr>
                        <a:t>Ваккер</a:t>
                      </a:r>
                      <a:r>
                        <a:rPr lang="ru-RU" sz="2100" dirty="0">
                          <a:effectLst/>
                        </a:rPr>
                        <a:t> Д.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21/7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20/7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20/7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19/7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19/7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19/7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17/7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17/7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17/7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7390505"/>
                  </a:ext>
                </a:extLst>
              </a:tr>
              <a:tr h="16673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русский язык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Маланченко Н.Ю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Нусратуллина 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Бикбулатова К.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Иванова 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err="1">
                          <a:effectLst/>
                        </a:rPr>
                        <a:t>Ситдикова</a:t>
                      </a:r>
                      <a:r>
                        <a:rPr lang="ru-RU" sz="2100" dirty="0">
                          <a:effectLst/>
                        </a:rPr>
                        <a:t> 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Безрукова П.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91/24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89/24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87/24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87/24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82/24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4647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2617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B8C950-521B-4197-9A01-6EBE405F3E45}"/>
              </a:ext>
            </a:extLst>
          </p:cNvPr>
          <p:cNvSpPr/>
          <p:nvPr/>
        </p:nvSpPr>
        <p:spPr>
          <a:xfrm>
            <a:off x="2199933" y="279461"/>
            <a:ext cx="77921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Наиболее высокие показатели ЕГЭ-2022 по предметам по выбору</a:t>
            </a:r>
            <a:endParaRPr lang="ru-RU" sz="20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642AEC6-F2D3-4BF4-9F44-1E704D59E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73917"/>
              </p:ext>
            </p:extLst>
          </p:nvPr>
        </p:nvGraphicFramePr>
        <p:xfrm>
          <a:off x="674255" y="1006765"/>
          <a:ext cx="10437090" cy="4663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1600">
                  <a:extLst>
                    <a:ext uri="{9D8B030D-6E8A-4147-A177-3AD203B41FA5}">
                      <a16:colId xmlns:a16="http://schemas.microsoft.com/office/drawing/2014/main" val="3585091455"/>
                    </a:ext>
                  </a:extLst>
                </a:gridCol>
                <a:gridCol w="2734945">
                  <a:extLst>
                    <a:ext uri="{9D8B030D-6E8A-4147-A177-3AD203B41FA5}">
                      <a16:colId xmlns:a16="http://schemas.microsoft.com/office/drawing/2014/main" val="876884628"/>
                    </a:ext>
                  </a:extLst>
                </a:gridCol>
                <a:gridCol w="2512291">
                  <a:extLst>
                    <a:ext uri="{9D8B030D-6E8A-4147-A177-3AD203B41FA5}">
                      <a16:colId xmlns:a16="http://schemas.microsoft.com/office/drawing/2014/main" val="242861249"/>
                    </a:ext>
                  </a:extLst>
                </a:gridCol>
                <a:gridCol w="2198254">
                  <a:extLst>
                    <a:ext uri="{9D8B030D-6E8A-4147-A177-3AD203B41FA5}">
                      <a16:colId xmlns:a16="http://schemas.microsoft.com/office/drawing/2014/main" val="2054563100"/>
                    </a:ext>
                  </a:extLst>
                </a:gridCol>
              </a:tblGrid>
              <a:tr h="4737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предмет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учитель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ученик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Балл/мин.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2848300"/>
                  </a:ext>
                </a:extLst>
              </a:tr>
              <a:tr h="923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информатика и ИКТ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Каримова Г.Н.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Маланченко 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Хайдаров Т.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95 (мин 40)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93 (мин 40)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121233"/>
                  </a:ext>
                </a:extLst>
              </a:tr>
              <a:tr h="4737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история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Толстикова С.А.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Ваккер Д.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87 (мин 32)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8043821"/>
                  </a:ext>
                </a:extLst>
              </a:tr>
              <a:tr h="9230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биология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err="1">
                          <a:effectLst/>
                        </a:rPr>
                        <a:t>Микряков</a:t>
                      </a:r>
                      <a:r>
                        <a:rPr lang="ru-RU" sz="2600" dirty="0">
                          <a:effectLst/>
                        </a:rPr>
                        <a:t> С.И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Бикбулатова К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Нусратуллина К.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91 (мин 36)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91(мин 36)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6671385"/>
                  </a:ext>
                </a:extLst>
              </a:tr>
              <a:tr h="4737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обществознание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Толстикова С.А.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Безрукова П.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82 (мин 42)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6270999"/>
                  </a:ext>
                </a:extLst>
              </a:tr>
              <a:tr h="9230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химия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Кулакова И.М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Нусратуллина 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Иванова А.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100 (мин 36)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80 (мин 36)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410640"/>
                  </a:ext>
                </a:extLst>
              </a:tr>
              <a:tr h="4737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литература 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Маланченко Н.Ю</a:t>
                      </a:r>
                      <a:endParaRPr lang="ru-RU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err="1">
                          <a:effectLst/>
                        </a:rPr>
                        <a:t>Ситдикова</a:t>
                      </a:r>
                      <a:r>
                        <a:rPr lang="ru-RU" sz="2600" dirty="0">
                          <a:effectLst/>
                        </a:rPr>
                        <a:t> А.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62 (мин 32)</a:t>
                      </a:r>
                      <a:endParaRPr lang="ru-RU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9632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992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406</Words>
  <Application>Microsoft Office PowerPoint</Application>
  <PresentationFormat>Широкоэкранный</PresentationFormat>
  <Paragraphs>141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Перспективы развития  и современные подходы в совершенствовании воспитательной системы и учебной деятельности школы  в 2022-2023 учебном году</vt:lpstr>
      <vt:lpstr>Повестка педагогического совета: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МБОУ СОШ№3 с. Иглино</dc:creator>
  <cp:lastModifiedBy>МБОУ СОШ№3 с. Иглино</cp:lastModifiedBy>
  <cp:revision>7</cp:revision>
  <dcterms:created xsi:type="dcterms:W3CDTF">2022-08-26T08:34:39Z</dcterms:created>
  <dcterms:modified xsi:type="dcterms:W3CDTF">2022-08-26T09:43:18Z</dcterms:modified>
</cp:coreProperties>
</file>